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CA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3DF8-EEEC-44F9-9340-B88C69386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50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06" y="0"/>
            <a:ext cx="12213212" cy="8778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877824"/>
            <a:ext cx="12192000" cy="0"/>
          </a:xfrm>
          <a:prstGeom prst="line">
            <a:avLst/>
          </a:prstGeom>
          <a:ln w="38100">
            <a:solidFill>
              <a:srgbClr val="00C4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2" y="117256"/>
            <a:ext cx="1260741" cy="1277855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17" y="128469"/>
            <a:ext cx="1185975" cy="118597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100584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4592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63375" y="6504057"/>
            <a:ext cx="428625" cy="353943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3DF8-EEEC-44F9-9340-B88C693861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26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en-US" sz="2800" b="0" i="0" u="none" strike="noStrike" kern="1200" cap="none" spc="0" normalizeH="0" baseline="0" smtClean="0">
          <a:ln>
            <a:noFill/>
          </a:ln>
          <a:solidFill>
            <a:srgbClr val="44546A"/>
          </a:solidFill>
          <a:effectLst/>
          <a:uLnTx/>
          <a:uFillTx/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1119"/>
            <a:ext cx="10515600" cy="4654327"/>
          </a:xfrm>
        </p:spPr>
        <p:txBody>
          <a:bodyPr>
            <a:normAutofit fontScale="85000" lnSpcReduction="20000"/>
          </a:bodyPr>
          <a:lstStyle/>
          <a:p>
            <a:r>
              <a:rPr lang="en-US" sz="2200" dirty="0" err="1"/>
              <a:t>Ligado</a:t>
            </a:r>
            <a:r>
              <a:rPr lang="en-US" sz="2200" dirty="0"/>
              <a:t> is proposing to change a space based band and repurpose </a:t>
            </a:r>
            <a:r>
              <a:rPr lang="en-US" sz="2200" dirty="0"/>
              <a:t>to add ground </a:t>
            </a:r>
            <a:r>
              <a:rPr lang="en-US" sz="2200" dirty="0"/>
              <a:t>communications – classic bait and switch</a:t>
            </a:r>
          </a:p>
          <a:p>
            <a:r>
              <a:rPr lang="en-US" sz="2200" dirty="0"/>
              <a:t>Testing and studies </a:t>
            </a:r>
            <a:r>
              <a:rPr lang="en-US" sz="2200" dirty="0"/>
              <a:t>performed by DoD </a:t>
            </a:r>
            <a:r>
              <a:rPr lang="en-US" sz="2200" dirty="0"/>
              <a:t>and DoT supported by </a:t>
            </a:r>
            <a:r>
              <a:rPr lang="en-US" sz="2200" dirty="0"/>
              <a:t>9 </a:t>
            </a:r>
            <a:r>
              <a:rPr lang="en-US" sz="2200" dirty="0"/>
              <a:t>federal agencies </a:t>
            </a:r>
            <a:r>
              <a:rPr lang="en-US" sz="2200" dirty="0"/>
              <a:t>concluded </a:t>
            </a:r>
            <a:r>
              <a:rPr lang="en-US" sz="2200" dirty="0" err="1"/>
              <a:t>Ligado’s</a:t>
            </a:r>
            <a:r>
              <a:rPr lang="en-US" sz="2200" dirty="0"/>
              <a:t> </a:t>
            </a:r>
            <a:r>
              <a:rPr lang="en-US" sz="2200" dirty="0"/>
              <a:t>solution will </a:t>
            </a:r>
            <a:r>
              <a:rPr lang="en-US" sz="2200" dirty="0"/>
              <a:t>cause interference </a:t>
            </a:r>
            <a:r>
              <a:rPr lang="en-US" sz="2200" dirty="0"/>
              <a:t>both for civilian and military uses</a:t>
            </a:r>
          </a:p>
          <a:p>
            <a:pPr marL="228600" lvl="1">
              <a:spcBef>
                <a:spcPts val="1000"/>
              </a:spcBef>
            </a:pPr>
            <a:r>
              <a:rPr lang="en-US" sz="2200" dirty="0"/>
              <a:t>FCC stringent conditions imposed </a:t>
            </a:r>
            <a:r>
              <a:rPr lang="en-US" sz="2200" dirty="0" smtClean="0"/>
              <a:t>on </a:t>
            </a:r>
            <a:r>
              <a:rPr lang="en-US" sz="2200" dirty="0"/>
              <a:t>Ligado do not adequately protect GPS </a:t>
            </a:r>
          </a:p>
          <a:p>
            <a:pPr marL="685800" lvl="2">
              <a:spcBef>
                <a:spcPts val="1000"/>
              </a:spcBef>
            </a:pPr>
            <a:r>
              <a:rPr lang="en-US" sz="1500" dirty="0"/>
              <a:t>Guard band, lowered power levels, coordination, remediation and notification all inadequate</a:t>
            </a:r>
          </a:p>
          <a:p>
            <a:pPr marL="228600" lvl="1">
              <a:spcBef>
                <a:spcPts val="1000"/>
              </a:spcBef>
            </a:pPr>
            <a:r>
              <a:rPr lang="en-US" sz="2200" dirty="0"/>
              <a:t>If GPS becomes unreliable Americans will be forced to look elsewhere for GPS services e.g. China and Russia</a:t>
            </a:r>
          </a:p>
          <a:p>
            <a:pPr marL="228600" lvl="1">
              <a:spcBef>
                <a:spcPts val="1000"/>
              </a:spcBef>
            </a:pPr>
            <a:r>
              <a:rPr lang="en-US" sz="2200" dirty="0"/>
              <a:t>FCC decision impacts warfighter testing, training, exercises and homeland defense missions puts national security at risk </a:t>
            </a:r>
          </a:p>
          <a:p>
            <a:pPr marL="228600" lvl="1">
              <a:spcBef>
                <a:spcPts val="1000"/>
              </a:spcBef>
            </a:pPr>
            <a:r>
              <a:rPr lang="en-US" sz="2200" dirty="0"/>
              <a:t>Do Americans want an unreliable GPS service when they need it most i.e. emergency vehicle response to 911 </a:t>
            </a:r>
            <a:r>
              <a:rPr lang="en-US" sz="2200" dirty="0"/>
              <a:t>calls?</a:t>
            </a:r>
            <a:endParaRPr lang="en-US" sz="2200" dirty="0"/>
          </a:p>
          <a:p>
            <a:pPr marL="228600" lvl="1">
              <a:spcBef>
                <a:spcPts val="1000"/>
              </a:spcBef>
            </a:pPr>
            <a:r>
              <a:rPr lang="en-US" sz="2200" dirty="0"/>
              <a:t>Ligado is not offering a 5G solution</a:t>
            </a:r>
          </a:p>
          <a:p>
            <a:pPr marL="228600" lvl="1">
              <a:spcBef>
                <a:spcPts val="1000"/>
              </a:spcBef>
            </a:pPr>
            <a:r>
              <a:rPr lang="en-US" sz="2200" dirty="0"/>
              <a:t>DoD </a:t>
            </a:r>
            <a:r>
              <a:rPr lang="en-US" sz="2200" dirty="0"/>
              <a:t>is aggressively </a:t>
            </a:r>
            <a:r>
              <a:rPr lang="en-US" sz="2200" dirty="0"/>
              <a:t>undertaking 5G experiments and pursuing Mid-band spectrum sharing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A03DF8-EEEC-44F9-9340-B88C69386107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5318" y="6130784"/>
            <a:ext cx="7951694" cy="523220"/>
          </a:xfrm>
          <a:prstGeom prst="rect">
            <a:avLst/>
          </a:prstGeom>
          <a:solidFill>
            <a:srgbClr val="CAEBF0"/>
          </a:solidFill>
          <a:ln w="28575">
            <a:solidFill>
              <a:srgbClr val="44546A"/>
            </a:solidFill>
          </a:ln>
        </p:spPr>
        <p:txBody>
          <a:bodyPr wrap="square" rtlCol="0">
            <a:spAutoFit/>
          </a:bodyPr>
          <a:lstStyle/>
          <a:p>
            <a:pPr marL="0" lvl="1" indent="0" algn="ctr">
              <a:spcBef>
                <a:spcPts val="1000"/>
              </a:spcBef>
              <a:buNone/>
            </a:pPr>
            <a:r>
              <a:rPr lang="en-US" sz="2800" dirty="0">
                <a:solidFill>
                  <a:srgbClr val="44546A"/>
                </a:solidFill>
                <a:latin typeface="Arial Black" panose="020B0A04020102020204" pitchFamily="34" charset="0"/>
              </a:rPr>
              <a:t>FCC needs to reverse their decision</a:t>
            </a:r>
          </a:p>
        </p:txBody>
      </p:sp>
    </p:spTree>
    <p:extLst>
      <p:ext uri="{BB962C8B-B14F-4D97-AF65-F5344CB8AC3E}">
        <p14:creationId xmlns:p14="http://schemas.microsoft.com/office/powerpoint/2010/main" val="21845988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DoD_CIO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D55121"/>
      </a:accent1>
      <a:accent2>
        <a:srgbClr val="38A48C"/>
      </a:accent2>
      <a:accent3>
        <a:srgbClr val="159097"/>
      </a:accent3>
      <a:accent4>
        <a:srgbClr val="00C4EC"/>
      </a:accent4>
      <a:accent5>
        <a:srgbClr val="1B557A"/>
      </a:accent5>
      <a:accent6>
        <a:srgbClr val="26265C"/>
      </a:accent6>
      <a:hlink>
        <a:srgbClr val="571C56"/>
      </a:hlink>
      <a:folHlink>
        <a:srgbClr val="808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D_CIO_Template_16x9_030620" id="{7940FCEC-E8E1-4D5A-B840-36A494AF87D6}" vid="{C99C22EF-2FE7-48AF-862D-744E9F89441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C48A6C10A8A4AA7EBCD6DAB7646DE" ma:contentTypeVersion="4" ma:contentTypeDescription="Create a new document." ma:contentTypeScope="" ma:versionID="dd4424fc59046d46264e4e5ee9cdb766">
  <xsd:schema xmlns:xsd="http://www.w3.org/2001/XMLSchema" xmlns:xs="http://www.w3.org/2001/XMLSchema" xmlns:p="http://schemas.microsoft.com/office/2006/metadata/properties" xmlns:ns2="369d695a-488e-412e-bc31-34c3a0f01d4c" targetNamespace="http://schemas.microsoft.com/office/2006/metadata/properties" ma:root="true" ma:fieldsID="7efe0c2dc7073a17799632fd47923418" ns2:_="">
    <xsd:import namespace="369d695a-488e-412e-bc31-34c3a0f01d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9d695a-488e-412e-bc31-34c3a0f01d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186E49-EDA5-40F7-B2F4-B581ACD5B2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9d695a-488e-412e-bc31-34c3a0f01d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C19478-0EC8-4098-8BD0-A14C3A63A9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07FA0E-0FDC-4530-8652-6822BF3AA87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69d695a-488e-412e-bc31-34c3a0f01d4c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1_Office Theme</vt:lpstr>
      <vt:lpstr>Key Takeaways</vt:lpstr>
    </vt:vector>
  </TitlesOfParts>
  <Company>U.S. 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</dc:title>
  <dc:creator>Callahan, Joseph M (Joe) CTR OSD DOD CIO (USA)</dc:creator>
  <cp:lastModifiedBy>Callahan, Joseph M (Joe) CTR OSD DOD CIO (USA)</cp:lastModifiedBy>
  <cp:revision>12</cp:revision>
  <dcterms:created xsi:type="dcterms:W3CDTF">2020-05-03T15:11:55Z</dcterms:created>
  <dcterms:modified xsi:type="dcterms:W3CDTF">2020-05-03T20:26:51Z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0x0101003B8C48A6C10A8A4AA7EBCD6DAB7646DE</vt:lpwstr>
  </property>
</Properties>
</file>