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76" r:id="rId2"/>
    <p:sldId id="370" r:id="rId3"/>
    <p:sldId id="369" r:id="rId4"/>
    <p:sldId id="371" r:id="rId5"/>
    <p:sldId id="356" r:id="rId6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>
        <a:solidFill>
          <a:schemeClr val="tx2"/>
        </a:solidFill>
        <a:latin typeface="Nimbus Script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6E97"/>
    <a:srgbClr val="99CCFF"/>
    <a:srgbClr val="CCECFF"/>
    <a:srgbClr val="99CF00"/>
    <a:srgbClr val="CCCCFF"/>
    <a:srgbClr val="6699FF"/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20" autoAdjust="0"/>
    <p:restoredTop sz="94714" autoAdjust="0"/>
  </p:normalViewPr>
  <p:slideViewPr>
    <p:cSldViewPr>
      <p:cViewPr varScale="1">
        <p:scale>
          <a:sx n="106" d="100"/>
          <a:sy n="106" d="100"/>
        </p:scale>
        <p:origin x="15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2001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t" anchorCtr="0" compatLnSpc="1">
            <a:prstTxWarp prst="textNoShape">
              <a:avLst/>
            </a:prstTxWarp>
          </a:bodyPr>
          <a:lstStyle>
            <a:lvl1pPr algn="l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075" y="0"/>
            <a:ext cx="3012000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t" anchorCtr="0" compatLnSpc="1">
            <a:prstTxWarp prst="textNoShape">
              <a:avLst/>
            </a:prstTxWarp>
          </a:bodyPr>
          <a:lstStyle>
            <a:lvl1pPr algn="r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3355"/>
            <a:ext cx="3012001" cy="46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b" anchorCtr="0" compatLnSpc="1">
            <a:prstTxWarp prst="textNoShape">
              <a:avLst/>
            </a:prstTxWarp>
          </a:bodyPr>
          <a:lstStyle>
            <a:lvl1pPr algn="l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075" y="8773355"/>
            <a:ext cx="3012000" cy="46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b" anchorCtr="0" compatLnSpc="1">
            <a:prstTxWarp prst="textNoShape">
              <a:avLst/>
            </a:prstTxWarp>
          </a:bodyPr>
          <a:lstStyle>
            <a:lvl1pPr algn="r" defTabSz="928061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8ED85C-A28E-450E-A7EA-E1063517F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987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2001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t" anchorCtr="0" compatLnSpc="1">
            <a:prstTxWarp prst="textNoShape">
              <a:avLst/>
            </a:prstTxWarp>
          </a:bodyPr>
          <a:lstStyle>
            <a:lvl1pPr algn="l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566" y="0"/>
            <a:ext cx="3012001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t" anchorCtr="0" compatLnSpc="1">
            <a:prstTxWarp prst="textNoShape">
              <a:avLst/>
            </a:prstTxWarp>
          </a:bodyPr>
          <a:lstStyle>
            <a:lvl1pPr algn="r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14862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10" y="4387442"/>
            <a:ext cx="5559457" cy="4155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1828"/>
            <a:ext cx="3012001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b" anchorCtr="0" compatLnSpc="1">
            <a:prstTxWarp prst="textNoShape">
              <a:avLst/>
            </a:prstTxWarp>
          </a:bodyPr>
          <a:lstStyle>
            <a:lvl1pPr algn="l" defTabSz="928061" eaLnBrk="1" hangingPunct="1"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6566" y="8771828"/>
            <a:ext cx="3012001" cy="46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1" tIns="46435" rIns="92871" bIns="46435" numCol="1" anchor="b" anchorCtr="0" compatLnSpc="1">
            <a:prstTxWarp prst="textNoShape">
              <a:avLst/>
            </a:prstTxWarp>
          </a:bodyPr>
          <a:lstStyle>
            <a:lvl1pPr algn="r" defTabSz="928061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BB5EF9-29E7-4A3C-8509-CDCC69D997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334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1999" indent="-277692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10767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5074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9381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3688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7995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2302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76609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C54EA3-BF8D-4B43-883F-7D8DD9EC3E08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31902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1999" indent="-277692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10767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5074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9381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3688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7995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2302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76609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C54EA3-BF8D-4B43-883F-7D8DD9EC3E08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11276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1999" indent="-277692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10767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5074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9381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3688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7995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2302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76609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C54EA3-BF8D-4B43-883F-7D8DD9EC3E08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444119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1999" indent="-277692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10767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5074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9381" indent="-222153" defTabSz="94261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3688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87995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32302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76609" indent="-222153" defTabSz="94261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C54EA3-BF8D-4B43-883F-7D8DD9EC3E08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4204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06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0855" indent="-273406" defTabSz="92806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93622" indent="-218724" defTabSz="92806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31071" indent="-218724" defTabSz="92806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68520" indent="-218724" defTabSz="928061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05969" indent="-218724" defTabSz="928061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43418" indent="-218724" defTabSz="928061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80867" indent="-218724" defTabSz="928061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18316" indent="-218724" defTabSz="928061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E90A08-55A6-4688-A9B0-3EA32338DA11}" type="slidenum">
              <a:rPr lang="en-US" altLang="en-US" sz="1200"/>
              <a:pPr>
                <a:spcBef>
                  <a:spcPct val="0"/>
                </a:spcBef>
              </a:pPr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850189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6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31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8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0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2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9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9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5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28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1905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2"/>
              </a:solidFill>
              <a:latin typeface="Nimbus Scrip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" y="134938"/>
            <a:ext cx="8686800" cy="1465262"/>
          </a:xfrm>
          <a:prstGeom prst="rect">
            <a:avLst/>
          </a:prstGeom>
          <a:solidFill>
            <a:srgbClr val="216E9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1400" b="1">
                <a:solidFill>
                  <a:schemeClr val="bg1"/>
                </a:solidFill>
                <a:latin typeface="Arial" charset="0"/>
                <a:cs typeface="+mn-cs"/>
              </a:rPr>
              <a:t>    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21810" y="777240"/>
            <a:ext cx="882921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Research Funding Trends</a:t>
            </a:r>
            <a:r>
              <a:rPr lang="en-US" altLang="en-US" sz="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* </a:t>
            </a: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(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critical for </a:t>
            </a: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Economic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C</a:t>
            </a: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ompetitiveness 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and </a:t>
            </a: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Security Technological Leadership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)</a:t>
            </a: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5562600" y="228600"/>
            <a:ext cx="3276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Figure 1</a:t>
            </a:r>
            <a:endParaRPr lang="en-US" altLang="en-US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2247900" y="1690688"/>
            <a:ext cx="36703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400">
              <a:solidFill>
                <a:schemeClr val="tx2"/>
              </a:solidFill>
              <a:latin typeface="Lucida Sans" panose="020B0602030504020204" pitchFamily="34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406293" y="1992199"/>
            <a:ext cx="2331413" cy="520501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642698" y="5943600"/>
            <a:ext cx="80010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990033"/>
              </a:buClr>
              <a:buFont typeface="Wingdings 3" panose="05040102010807070707" pitchFamily="18" charset="2"/>
              <a:buChar char="Æ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latin typeface="Garamond" panose="02020404030301010803" pitchFamily="18" charset="0"/>
              </a:rPr>
              <a:t>*Sources: Top Fig.: David Mowery </a:t>
            </a:r>
            <a:r>
              <a:rPr lang="ja-JP" altLang="en-US" sz="1400" dirty="0">
                <a:latin typeface="Garamond" panose="02020404030301010803" pitchFamily="18" charset="0"/>
              </a:rPr>
              <a:t>“</a:t>
            </a:r>
            <a:r>
              <a:rPr lang="en-US" altLang="ja-JP" sz="1400" dirty="0">
                <a:latin typeface="Garamond" panose="02020404030301010803" pitchFamily="18" charset="0"/>
              </a:rPr>
              <a:t> Military R&amp;D and Innovation</a:t>
            </a:r>
            <a:r>
              <a:rPr lang="ja-JP" altLang="en-US" sz="1400" dirty="0">
                <a:latin typeface="Garamond" panose="02020404030301010803" pitchFamily="18" charset="0"/>
              </a:rPr>
              <a:t>”</a:t>
            </a:r>
            <a:r>
              <a:rPr lang="en-US" altLang="ja-JP" sz="1400" dirty="0">
                <a:latin typeface="Garamond" panose="02020404030301010803" pitchFamily="18" charset="0"/>
              </a:rPr>
              <a:t> (University of California Press, 2007); Lower Fig.: National </a:t>
            </a:r>
            <a:r>
              <a:rPr lang="en-US" altLang="ja-JP" sz="1400" dirty="0" smtClean="0">
                <a:latin typeface="Garamond" panose="02020404030301010803" pitchFamily="18" charset="0"/>
              </a:rPr>
              <a:t>Science Foundation</a:t>
            </a:r>
            <a:r>
              <a:rPr lang="en-US" altLang="ja-JP" sz="1400" dirty="0">
                <a:latin typeface="Garamond" panose="02020404030301010803" pitchFamily="18" charset="0"/>
              </a:rPr>
              <a:t>, S&amp;E Indicators 2006; OECD, Main S&amp;T Indicators database, Nov. 2004 </a:t>
            </a:r>
            <a:endParaRPr lang="en-US" altLang="en-US" sz="1400" dirty="0">
              <a:latin typeface="Garamond" panose="02020404030301010803" pitchFamily="18" charset="0"/>
            </a:endParaRPr>
          </a:p>
        </p:txBody>
      </p:sp>
      <p:pic>
        <p:nvPicPr>
          <p:cNvPr id="10" name="Content Placeholder 3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60000">
            <a:off x="3458286" y="-720485"/>
            <a:ext cx="1638598" cy="6546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93700" y="7312198"/>
            <a:ext cx="7467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990033"/>
              </a:buClr>
              <a:buFont typeface="Wingdings 3" panose="05040102010807070707" pitchFamily="18" charset="2"/>
              <a:buChar char="Æ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 3" panose="05040102010807070707" pitchFamily="18" charset="2"/>
              <a:buNone/>
            </a:pPr>
            <a:r>
              <a:rPr lang="en-US" altLang="ja-JP" sz="800" i="1"/>
              <a:t>“Critical Importance of an Effective and Efficient Defense Industrial Base” ~ </a:t>
            </a:r>
            <a:r>
              <a:rPr lang="en-US" altLang="en-US" sz="800" i="1">
                <a:solidFill>
                  <a:srgbClr val="000000"/>
                </a:solidFill>
              </a:rPr>
              <a:t>II Forum of Defense and Security Industry </a:t>
            </a:r>
            <a:r>
              <a:rPr lang="en-US" altLang="ja-JP" sz="800" i="1"/>
              <a:t>~ Bogota, Columbia</a:t>
            </a:r>
            <a:r>
              <a:rPr lang="en-US" altLang="en-US" sz="800">
                <a:cs typeface="Arial" panose="020B0604020202020204" pitchFamily="34" charset="0"/>
              </a:rPr>
              <a:t> </a:t>
            </a:r>
            <a:r>
              <a:rPr lang="en-US" altLang="ja-JP" sz="800" i="1">
                <a:cs typeface="Arial" panose="020B0604020202020204" pitchFamily="34" charset="0"/>
              </a:rPr>
              <a:t>|10.23.2014</a:t>
            </a:r>
            <a:endParaRPr lang="en-US" altLang="en-US" sz="800" i="1">
              <a:cs typeface="Arial" panose="020B0604020202020204" pitchFamily="34" charset="0"/>
            </a:endParaRP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2182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1905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2"/>
              </a:solidFill>
              <a:latin typeface="Nimbus Scrip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" y="134938"/>
            <a:ext cx="8686800" cy="1465262"/>
          </a:xfrm>
          <a:prstGeom prst="rect">
            <a:avLst/>
          </a:prstGeom>
          <a:solidFill>
            <a:srgbClr val="216E9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1400" b="1">
                <a:solidFill>
                  <a:schemeClr val="bg1"/>
                </a:solidFill>
                <a:latin typeface="Arial" charset="0"/>
                <a:cs typeface="+mn-cs"/>
              </a:rPr>
              <a:t>    </a:t>
            </a: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21810" y="746023"/>
            <a:ext cx="888474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Historic Example of potential benefits: at t</a:t>
            </a:r>
            <a:r>
              <a:rPr lang="en-US" altLang="en-US" sz="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Parts </a:t>
            </a:r>
            <a:r>
              <a:rPr lang="en-US" alt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level: Commercial Vs. </a:t>
            </a:r>
            <a:r>
              <a:rPr lang="en-US" altLang="en-US" sz="3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Military </a:t>
            </a:r>
            <a:r>
              <a:rPr lang="en-US" alt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Semiconductors</a:t>
            </a: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7396050" y="228600"/>
            <a:ext cx="9236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Figure 2</a:t>
            </a:r>
            <a:endParaRPr lang="en-US" altLang="en-US" sz="1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2247900" y="1690688"/>
            <a:ext cx="36703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400">
              <a:solidFill>
                <a:schemeClr val="tx2"/>
              </a:solidFill>
              <a:latin typeface="Lucida Sans" panose="020B0602030504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1" y="1752600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For Same Environment and Performance</a:t>
            </a:r>
          </a:p>
          <a:p>
            <a:pPr>
              <a:buNone/>
            </a:pP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			</a:t>
            </a:r>
            <a:r>
              <a:rPr lang="en-US" altLang="en-US" sz="1800" b="1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1800" b="1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        COMMERCIAL          </a:t>
            </a:r>
            <a:r>
              <a:rPr lang="en-US" altLang="en-US" sz="1800" b="1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MIL SPEC</a:t>
            </a: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PART COST</a:t>
            </a:r>
          </a:p>
          <a:p>
            <a:pPr>
              <a:buNone/>
            </a:pP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Bi-polar digital logic	             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      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$1.67	                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$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15.78</a:t>
            </a:r>
          </a:p>
          <a:p>
            <a:pPr>
              <a:buNone/>
            </a:pP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Bi-polar linear	      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	                         $0.42                               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$11.40</a:t>
            </a:r>
          </a:p>
          <a:p>
            <a:pPr>
              <a:buNone/>
            </a:pP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RELIABILITY FAILURE INDEX (ppm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)        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0.06                       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      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1.9 – 4.6 </a:t>
            </a:r>
          </a:p>
          <a:p>
            <a:pPr>
              <a:buNone/>
            </a:pP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LEAD TIME NEW PART                           1-12 months                   17-51 months</a:t>
            </a:r>
          </a:p>
          <a:p>
            <a:pPr>
              <a:buNone/>
            </a:pPr>
            <a:endParaRPr lang="en-US" altLang="en-US" sz="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After </a:t>
            </a:r>
            <a:r>
              <a:rPr lang="en-US" altLang="en-US" sz="18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seeing this (and other comparable data) on the “Packard Commission”, Defense Secretary Perry issued a Directive for DoD to “use Commercial Specs and Standards” (which has not been followed</a:t>
            </a:r>
            <a:r>
              <a:rPr lang="en-US" altLang="en-US" sz="1800" dirty="0" smtClean="0">
                <a:latin typeface="Garamond" panose="02020404030301010803" pitchFamily="18" charset="0"/>
                <a:ea typeface="ＭＳ Ｐゴシック" panose="020B0600070205080204" pitchFamily="34" charset="-128"/>
              </a:rPr>
              <a:t>)</a:t>
            </a:r>
            <a:endParaRPr lang="en-US" altLang="en-US" sz="18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6124136"/>
            <a:ext cx="7316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1400" dirty="0">
                <a:latin typeface="Garamond" panose="02020404030301010803" pitchFamily="18" charset="0"/>
              </a:rPr>
              <a:t>*Sources: </a:t>
            </a:r>
            <a:r>
              <a:rPr lang="ja-JP" altLang="en-US" sz="1400" dirty="0">
                <a:latin typeface="Garamond" panose="02020404030301010803" pitchFamily="18" charset="0"/>
              </a:rPr>
              <a:t>“</a:t>
            </a:r>
            <a:r>
              <a:rPr lang="en-US" altLang="ja-JP" sz="1400" dirty="0">
                <a:latin typeface="Garamond" panose="02020404030301010803" pitchFamily="18" charset="0"/>
              </a:rPr>
              <a:t>A Quest for Excellence</a:t>
            </a:r>
            <a:r>
              <a:rPr lang="ja-JP" altLang="en-US" sz="1400" dirty="0">
                <a:latin typeface="Garamond" panose="02020404030301010803" pitchFamily="18" charset="0"/>
              </a:rPr>
              <a:t>”</a:t>
            </a:r>
            <a:r>
              <a:rPr lang="en-US" altLang="ja-JP" sz="1400" dirty="0">
                <a:latin typeface="Garamond" panose="02020404030301010803" pitchFamily="18" charset="0"/>
              </a:rPr>
              <a:t>-</a:t>
            </a:r>
            <a:r>
              <a:rPr lang="ja-JP" altLang="en-US" sz="1400" dirty="0">
                <a:latin typeface="Garamond" panose="02020404030301010803" pitchFamily="18" charset="0"/>
              </a:rPr>
              <a:t>“</a:t>
            </a:r>
            <a:r>
              <a:rPr lang="en-US" altLang="ja-JP" sz="1400" dirty="0">
                <a:latin typeface="Garamond" panose="02020404030301010803" pitchFamily="18" charset="0"/>
              </a:rPr>
              <a:t>The President</a:t>
            </a:r>
            <a:r>
              <a:rPr lang="ja-JP" altLang="en-US" sz="1400" dirty="0">
                <a:latin typeface="Garamond" panose="02020404030301010803" pitchFamily="18" charset="0"/>
              </a:rPr>
              <a:t>‘</a:t>
            </a:r>
            <a:r>
              <a:rPr lang="en-US" altLang="ja-JP" sz="1400" dirty="0">
                <a:latin typeface="Garamond" panose="02020404030301010803" pitchFamily="18" charset="0"/>
              </a:rPr>
              <a:t>s Blue Ribbon Commission Defense Acquisition;</a:t>
            </a:r>
            <a:r>
              <a:rPr lang="ja-JP" altLang="en-US" sz="1400" dirty="0" smtClean="0">
                <a:latin typeface="Garamond" panose="02020404030301010803" pitchFamily="18" charset="0"/>
              </a:rPr>
              <a:t>”</a:t>
            </a:r>
            <a:endParaRPr lang="en-US" altLang="ja-JP" sz="1400" dirty="0" smtClean="0">
              <a:latin typeface="Garamond" panose="02020404030301010803" pitchFamily="18" charset="0"/>
            </a:endParaRPr>
          </a:p>
          <a:p>
            <a:r>
              <a:rPr lang="en-US" altLang="ja-JP" sz="1400" dirty="0" smtClean="0">
                <a:latin typeface="Garamond" panose="02020404030301010803" pitchFamily="18" charset="0"/>
              </a:rPr>
              <a:t>(</a:t>
            </a:r>
            <a:r>
              <a:rPr lang="en-US" altLang="ja-JP" sz="1400" dirty="0">
                <a:latin typeface="Garamond" panose="02020404030301010803" pitchFamily="18" charset="0"/>
              </a:rPr>
              <a:t>from Packard Commission), June 1986 </a:t>
            </a:r>
            <a:endParaRPr lang="en-US" altLang="en-US" sz="1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35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1905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2"/>
              </a:solidFill>
              <a:latin typeface="Nimbus Scrip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" y="134938"/>
            <a:ext cx="8686800" cy="1465262"/>
          </a:xfrm>
          <a:prstGeom prst="rect">
            <a:avLst/>
          </a:prstGeom>
          <a:solidFill>
            <a:srgbClr val="216E9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1400" b="1">
                <a:solidFill>
                  <a:schemeClr val="bg1"/>
                </a:solidFill>
                <a:latin typeface="Arial" charset="0"/>
                <a:cs typeface="+mn-cs"/>
              </a:rPr>
              <a:t>    </a:t>
            </a: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21811" y="371475"/>
            <a:ext cx="960798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Problems 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in DoD DoD’s Acquisitions </a:t>
            </a:r>
            <a:endParaRPr lang="en-US" altLang="en-US" sz="2800" b="1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Caused 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Increased Regulation and Oversight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Increasing  Costs </a:t>
            </a:r>
            <a:r>
              <a:rPr lang="en-US" altLang="en-US" sz="2800" b="1" dirty="0">
                <a:solidFill>
                  <a:schemeClr val="bg1"/>
                </a:solidFill>
                <a:latin typeface="Garamond" panose="02020404030301010803" pitchFamily="18" charset="0"/>
              </a:rPr>
              <a:t>and Driving Away Commercial </a:t>
            </a:r>
            <a:r>
              <a:rPr lang="en-US" altLang="en-US" sz="28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Firms</a:t>
            </a:r>
            <a:endParaRPr lang="en-US" altLang="en-US" sz="28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7355174" y="228600"/>
            <a:ext cx="1005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Figure 3</a:t>
            </a:r>
            <a:endParaRPr lang="en-US" alt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2247900" y="1690688"/>
            <a:ext cx="36703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400">
              <a:solidFill>
                <a:schemeClr val="tx2"/>
              </a:solidFill>
              <a:latin typeface="Lucida Sans" panose="020B0602030504020204" pitchFamily="34" charset="0"/>
            </a:endParaRPr>
          </a:p>
        </p:txBody>
      </p:sp>
      <p:pic>
        <p:nvPicPr>
          <p:cNvPr id="9" name="Content Placeholder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04752" y="2320624"/>
            <a:ext cx="6239048" cy="2867141"/>
          </a:xfrm>
          <a:prstGeom prst="rect">
            <a:avLst/>
          </a:prstGeom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21811" y="5675293"/>
            <a:ext cx="8693589" cy="954107"/>
          </a:xfrm>
          <a:prstGeom prst="rect">
            <a:avLst/>
          </a:prstGeom>
          <a:solidFill>
            <a:srgbClr val="216E9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990033"/>
              </a:buClr>
              <a:buFont typeface="Wingdings 3" panose="05040102010807070707" pitchFamily="18" charset="2"/>
              <a:buChar char="Æ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Garamond" panose="02020404030301010803" pitchFamily="18" charset="0"/>
              </a:rPr>
              <a:t>Note 1:  </a:t>
            </a:r>
            <a:r>
              <a:rPr lang="en-US" altLang="en-US" sz="1400" dirty="0">
                <a:solidFill>
                  <a:schemeClr val="bg1"/>
                </a:solidFill>
                <a:latin typeface="Garamond" panose="02020404030301010803" pitchFamily="18" charset="0"/>
              </a:rPr>
              <a:t>That the sum of corp. tax and individual taxes in 2011 was $1.402 trillion (far less than the estimated regulatory compliance costs).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Note </a:t>
            </a:r>
            <a:r>
              <a:rPr lang="en-US" altLang="en-US" sz="1400" b="1" dirty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r>
            <a:r>
              <a:rPr lang="en-US" altLang="en-US" sz="14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:  </a:t>
            </a:r>
            <a:r>
              <a:rPr lang="en-US" altLang="en-US" sz="1400" dirty="0">
                <a:solidFill>
                  <a:schemeClr val="bg1"/>
                </a:solidFill>
                <a:latin typeface="Garamond" panose="02020404030301010803" pitchFamily="18" charset="0"/>
              </a:rPr>
              <a:t>The TASC/Coopers and Lybrand study of the 18% “regulatory cost impact on DoD purchases” was done in 1994. A 2014 Air Force report said the regulatory cost increase  is now 25%.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228600" y="5191780"/>
            <a:ext cx="8686800" cy="523220"/>
          </a:xfrm>
          <a:prstGeom prst="rect">
            <a:avLst/>
          </a:prstGeom>
          <a:solidFill>
            <a:schemeClr val="bg1"/>
          </a:soli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990033"/>
              </a:buClr>
              <a:buFont typeface="Wingdings 3" panose="05040102010807070707" pitchFamily="18" charset="2"/>
              <a:buChar char="Æ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Garamond" panose="02020404030301010803" pitchFamily="18" charset="0"/>
              </a:rPr>
              <a:t>OMB and SBA estimated Regulatory Compliance costs of $1.752 trillion in 2008 (up from $1.1 trillion in 2005 and $843 billion in 2001)**</a:t>
            </a:r>
          </a:p>
        </p:txBody>
      </p:sp>
    </p:spTree>
    <p:extLst>
      <p:ext uri="{BB962C8B-B14F-4D97-AF65-F5344CB8AC3E}">
        <p14:creationId xmlns:p14="http://schemas.microsoft.com/office/powerpoint/2010/main" val="36973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1905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2"/>
              </a:solidFill>
              <a:latin typeface="Nimbus Scrip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" y="134938"/>
            <a:ext cx="8686800" cy="1465262"/>
          </a:xfrm>
          <a:prstGeom prst="rect">
            <a:avLst/>
          </a:prstGeom>
          <a:solidFill>
            <a:srgbClr val="216E9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1400" b="1">
                <a:solidFill>
                  <a:schemeClr val="bg1"/>
                </a:solidFill>
                <a:latin typeface="Arial" charset="0"/>
                <a:cs typeface="+mn-cs"/>
              </a:rPr>
              <a:t>    </a:t>
            </a:r>
          </a:p>
        </p:txBody>
      </p:sp>
      <p:sp>
        <p:nvSpPr>
          <p:cNvPr id="6148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21810" y="1198130"/>
            <a:ext cx="627691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bg1"/>
                </a:solidFill>
                <a:latin typeface="Garamond" panose="02020404030301010803" pitchFamily="18" charset="0"/>
              </a:rPr>
              <a:t>Joint Direct Attack Munition (JDAM)</a:t>
            </a: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1752600" y="152401"/>
            <a:ext cx="6477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						Figure 4    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Unit Cost:   Military Specification parts:  $69,000 each</a:t>
            </a:r>
            <a:r>
              <a:rPr lang="en-US" altLang="en-US" sz="1800" u="sng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;         </a:t>
            </a:r>
            <a:r>
              <a:rPr lang="en-US" altLang="en-US" sz="18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commercial parts:  $18,000 each          </a:t>
            </a:r>
            <a:endParaRPr lang="en-US" altLang="en-US" sz="1800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6151" name="Rectangle 4"/>
          <p:cNvSpPr>
            <a:spLocks noChangeArrowheads="1"/>
          </p:cNvSpPr>
          <p:nvPr/>
        </p:nvSpPr>
        <p:spPr bwMode="auto">
          <a:xfrm>
            <a:off x="2247900" y="1690688"/>
            <a:ext cx="36703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400">
              <a:solidFill>
                <a:schemeClr val="tx2"/>
              </a:solidFill>
              <a:latin typeface="Lucida Sans" panose="020B0602030504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020" y="2602468"/>
            <a:ext cx="6635959" cy="362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7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chemeClr val="bg1"/>
          </a:solidFill>
          <a:ln w="1905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000">
              <a:solidFill>
                <a:schemeClr val="tx2"/>
              </a:solidFill>
              <a:latin typeface="Nimbus Script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28600" y="134938"/>
            <a:ext cx="8686800" cy="1465262"/>
          </a:xfrm>
          <a:prstGeom prst="rect">
            <a:avLst/>
          </a:prstGeom>
          <a:solidFill>
            <a:srgbClr val="216E9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en-US" sz="1400" b="1">
                <a:solidFill>
                  <a:schemeClr val="bg1"/>
                </a:solidFill>
                <a:latin typeface="Arial" charset="0"/>
                <a:cs typeface="+mn-cs"/>
              </a:rPr>
              <a:t>    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15240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241300" y="1198563"/>
            <a:ext cx="747249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 smtClean="0">
                <a:solidFill>
                  <a:schemeClr val="bg1"/>
                </a:solidFill>
                <a:latin typeface="Neutraface Text Book Italic Alt" pitchFamily="50" charset="0"/>
              </a:rPr>
              <a:t>Where Do Key Innovations Come From?</a:t>
            </a:r>
            <a:endParaRPr lang="en-US" altLang="en-US" sz="3000" b="1" dirty="0">
              <a:solidFill>
                <a:schemeClr val="bg1"/>
              </a:solidFill>
              <a:latin typeface="Neutraface Text Book Italic Alt" pitchFamily="50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6784719" y="228600"/>
            <a:ext cx="10054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Figure 5</a:t>
            </a:r>
            <a:endParaRPr lang="en-US" alt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2247900" y="1690688"/>
            <a:ext cx="36703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400">
              <a:solidFill>
                <a:schemeClr val="tx2"/>
              </a:solidFill>
              <a:latin typeface="Lucida Sans" panose="020B0602030504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13" t="5556" r="16381" b="5556"/>
          <a:stretch/>
        </p:blipFill>
        <p:spPr>
          <a:xfrm rot="16200000">
            <a:off x="2590802" y="1152524"/>
            <a:ext cx="3886201" cy="647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6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Nimbus Script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Nimbus Script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4818</TotalTime>
  <Words>283</Words>
  <Application>Microsoft Office PowerPoint</Application>
  <PresentationFormat>On-screen Show (4:3)</PresentationFormat>
  <Paragraphs>51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Garamond</vt:lpstr>
      <vt:lpstr>Lucida Sans</vt:lpstr>
      <vt:lpstr>Neutraface Text Book Italic Alt</vt:lpstr>
      <vt:lpstr>Nimbus Script</vt:lpstr>
      <vt:lpstr>Times New Roman</vt:lpstr>
      <vt:lpstr>Wingdings 3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Creativa Concepts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Gansler Group</dc:title>
  <dc:subject>Presentation Sample</dc:subject>
  <dc:creator>Diana Villarreal</dc:creator>
  <cp:lastModifiedBy>leahgansler</cp:lastModifiedBy>
  <cp:revision>330</cp:revision>
  <cp:lastPrinted>2015-11-27T13:53:25Z</cp:lastPrinted>
  <dcterms:created xsi:type="dcterms:W3CDTF">2005-02-23T17:42:28Z</dcterms:created>
  <dcterms:modified xsi:type="dcterms:W3CDTF">2015-11-27T13:59:32Z</dcterms:modified>
</cp:coreProperties>
</file>