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3DF8-EEEC-44F9-9340-B88C69386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8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06" y="0"/>
            <a:ext cx="12213212" cy="8778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877824"/>
            <a:ext cx="12192000" cy="0"/>
          </a:xfrm>
          <a:prstGeom prst="line">
            <a:avLst/>
          </a:prstGeom>
          <a:ln w="38100">
            <a:solidFill>
              <a:srgbClr val="00C4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2" y="117256"/>
            <a:ext cx="1260741" cy="1277855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17" y="128469"/>
            <a:ext cx="1185975" cy="11859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365125"/>
            <a:ext cx="100584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4592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63375" y="6504057"/>
            <a:ext cx="428625" cy="353943"/>
          </a:xfrm>
          <a:prstGeom prst="rect">
            <a:avLst/>
          </a:prstGeom>
        </p:spPr>
        <p:txBody>
          <a:bodyPr vert="horz" wrap="square" lIns="91440" tIns="91440" rIns="91440" bIns="91440" rtlCol="0" anchor="ctr">
            <a:spAutoFit/>
          </a:bodyPr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3DF8-EEEC-44F9-9340-B88C693861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1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US" sz="2800" b="0" i="0" u="none" strike="noStrike" kern="1200" cap="none" spc="0" normalizeH="0" baseline="0" smtClean="0">
          <a:ln>
            <a:noFill/>
          </a:ln>
          <a:solidFill>
            <a:srgbClr val="44546A"/>
          </a:solidFill>
          <a:effectLst/>
          <a:uLnTx/>
          <a:uFillTx/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12" Type="http://schemas.openxmlformats.org/officeDocument/2006/relationships/image" Target="../media/image14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415092" y="347076"/>
            <a:ext cx="10058400" cy="480131"/>
          </a:xfrm>
        </p:spPr>
        <p:txBody>
          <a:bodyPr/>
          <a:lstStyle/>
          <a:p>
            <a:r>
              <a:rPr lang="en-US" dirty="0" smtClean="0"/>
              <a:t>D</a:t>
            </a:r>
            <a:r>
              <a:rPr lang="en-US" sz="2200" dirty="0" smtClean="0"/>
              <a:t>O</a:t>
            </a:r>
            <a:r>
              <a:rPr lang="en-US" dirty="0" smtClean="0"/>
              <a:t>D Supports Spectrum for 5G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57150"/>
            <a:ext cx="914400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all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Unclassified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CC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6660148"/>
            <a:ext cx="914400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en-US"/>
            </a:defPPr>
            <a:lvl1pPr algn="ctr">
              <a:defRPr sz="1100">
                <a:solidFill>
                  <a:srgbClr val="00CC00"/>
                </a:solidFill>
                <a:effectLst>
                  <a:outerShdw blurRad="50800" dist="25400" dir="5400000" algn="t" rotWithShape="0">
                    <a:prstClr val="black">
                      <a:alpha val="50000"/>
                    </a:prst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all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Unclassified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CC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0687" y="1368707"/>
            <a:ext cx="4570369" cy="550199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 smtClean="0"/>
              <a:t>Ligado</a:t>
            </a:r>
            <a:r>
              <a:rPr lang="en-US" sz="2000" dirty="0" smtClean="0"/>
              <a:t> is not offering a 5G solution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DoD recognizes the value of </a:t>
            </a:r>
            <a:br>
              <a:rPr lang="en-US" sz="2000" dirty="0" smtClean="0"/>
            </a:br>
            <a:r>
              <a:rPr lang="en-US" sz="2000" dirty="0" smtClean="0"/>
              <a:t>5G to the nation and its benefit </a:t>
            </a:r>
            <a:br>
              <a:rPr lang="en-US" sz="2000" dirty="0" smtClean="0"/>
            </a:br>
            <a:r>
              <a:rPr lang="en-US" sz="2000" dirty="0" smtClean="0"/>
              <a:t>to both the military and </a:t>
            </a:r>
            <a:br>
              <a:rPr lang="en-US" sz="2000" dirty="0" smtClean="0"/>
            </a:br>
            <a:r>
              <a:rPr lang="en-US" sz="2000" dirty="0" smtClean="0"/>
              <a:t>commercial interests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To ensure U.S</a:t>
            </a:r>
            <a:r>
              <a:rPr lang="en-US" sz="2000" dirty="0"/>
              <a:t>. global technology </a:t>
            </a:r>
            <a:r>
              <a:rPr lang="en-US" sz="2000" dirty="0" smtClean="0"/>
              <a:t>competitiveness in 5G, DoD acknowledges the need to share mid-band spectrum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DoD is actively </a:t>
            </a:r>
            <a:r>
              <a:rPr lang="en-US" sz="2000" dirty="0"/>
              <a:t>engaged in </a:t>
            </a:r>
            <a:r>
              <a:rPr lang="en-US" sz="2000" dirty="0" smtClean="0"/>
              <a:t>5G experimentation examining </a:t>
            </a:r>
            <a:r>
              <a:rPr lang="en-US" sz="2000" dirty="0"/>
              <a:t>ways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to </a:t>
            </a:r>
            <a:r>
              <a:rPr lang="en-US" sz="2000" dirty="0"/>
              <a:t>successfully share mid-band </a:t>
            </a:r>
            <a:r>
              <a:rPr lang="en-US" sz="2000" dirty="0" smtClean="0"/>
              <a:t>spectrum to become the world </a:t>
            </a:r>
            <a:r>
              <a:rPr lang="en-US" sz="2000" dirty="0"/>
              <a:t>premiere 5G leader while </a:t>
            </a:r>
            <a:r>
              <a:rPr lang="en-US" sz="2000" dirty="0" smtClean="0"/>
              <a:t>protecting </a:t>
            </a:r>
            <a:r>
              <a:rPr lang="en-US" sz="2000" dirty="0"/>
              <a:t>national </a:t>
            </a:r>
            <a:r>
              <a:rPr lang="en-US" sz="2000" dirty="0" smtClean="0"/>
              <a:t>security</a:t>
            </a: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100" dirty="0"/>
              <a:t>Established a team of experts to assess and review technical and operational proposals </a:t>
            </a:r>
            <a:r>
              <a:rPr lang="en-US" sz="2100"/>
              <a:t>to </a:t>
            </a:r>
            <a:r>
              <a:rPr lang="en-US" sz="2100" smtClean="0"/>
              <a:t>enable </a:t>
            </a:r>
            <a:r>
              <a:rPr lang="en-US" sz="2100" dirty="0"/>
              <a:t>spectrum sharing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437" y="974612"/>
            <a:ext cx="2791917" cy="15706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16200000">
            <a:off x="6430786" y="3563156"/>
            <a:ext cx="5205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36270" y="6073680"/>
            <a:ext cx="2364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Dynamic Spectrum Sharing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9400330" y="2493984"/>
            <a:ext cx="2498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Smart Ports / Bases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249843" y="4343106"/>
            <a:ext cx="2791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Smart Warehouses and Logistics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946"/>
          <a:stretch/>
        </p:blipFill>
        <p:spPr>
          <a:xfrm>
            <a:off x="9182437" y="4671598"/>
            <a:ext cx="2797346" cy="1863443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8727153" y="6518201"/>
            <a:ext cx="37304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Augmented/Virtual Reality-Distributed Training</a:t>
            </a:r>
          </a:p>
        </p:txBody>
      </p:sp>
      <p:pic>
        <p:nvPicPr>
          <p:cNvPr id="1026" name="Picture 2" descr="Winter 201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79"/>
          <a:stretch/>
        </p:blipFill>
        <p:spPr bwMode="auto">
          <a:xfrm>
            <a:off x="9182436" y="2803639"/>
            <a:ext cx="2791917" cy="1572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4079735" y="1395322"/>
            <a:ext cx="4702668" cy="4696711"/>
            <a:chOff x="585714" y="1072284"/>
            <a:chExt cx="4702668" cy="4696711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210ADDD-FC5E-4D65-BAEA-FA3783A97A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2263" t="44477" r="5773" b="2170"/>
            <a:stretch/>
          </p:blipFill>
          <p:spPr>
            <a:xfrm>
              <a:off x="853000" y="1072284"/>
              <a:ext cx="1025169" cy="35444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30499" y="4189956"/>
              <a:ext cx="1895341" cy="106612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015" y="3842438"/>
              <a:ext cx="714063" cy="714063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703581" y="2252786"/>
              <a:ext cx="666750" cy="1981200"/>
            </a:xfrm>
            <a:prstGeom prst="rect">
              <a:avLst/>
            </a:prstGeom>
          </p:spPr>
        </p:pic>
        <p:sp>
          <p:nvSpPr>
            <p:cNvPr id="20" name="Trapezoid 19"/>
            <p:cNvSpPr/>
            <p:nvPr/>
          </p:nvSpPr>
          <p:spPr>
            <a:xfrm>
              <a:off x="1957398" y="2509551"/>
              <a:ext cx="133443" cy="1980168"/>
            </a:xfrm>
            <a:prstGeom prst="trapezoid">
              <a:avLst>
                <a:gd name="adj" fmla="val 5000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rapezoid 20"/>
            <p:cNvSpPr/>
            <p:nvPr/>
          </p:nvSpPr>
          <p:spPr>
            <a:xfrm rot="1742033">
              <a:off x="1526803" y="2376508"/>
              <a:ext cx="131057" cy="1689728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2617004" y="3768745"/>
              <a:ext cx="2539825" cy="2000250"/>
              <a:chOff x="1795974" y="2851126"/>
              <a:chExt cx="2539825" cy="2000250"/>
            </a:xfrm>
          </p:grpSpPr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59424" y="2851126"/>
                <a:ext cx="1476375" cy="2000250"/>
              </a:xfrm>
              <a:prstGeom prst="rect">
                <a:avLst/>
              </a:prstGeom>
            </p:spPr>
          </p:pic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95974" y="3436510"/>
                <a:ext cx="1371600" cy="590550"/>
              </a:xfrm>
              <a:prstGeom prst="rect">
                <a:avLst/>
              </a:prstGeom>
            </p:spPr>
          </p:pic>
          <p:sp>
            <p:nvSpPr>
              <p:cNvPr id="37" name="Rounded Rectangle 36"/>
              <p:cNvSpPr/>
              <p:nvPr/>
            </p:nvSpPr>
            <p:spPr>
              <a:xfrm>
                <a:off x="3440921" y="3165118"/>
                <a:ext cx="107206" cy="113596"/>
              </a:xfrm>
              <a:prstGeom prst="round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8286" y="2575773"/>
              <a:ext cx="979943" cy="979943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9772" y="2688589"/>
              <a:ext cx="1384559" cy="83073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F94AD7CB-4BB5-4B3F-B520-2CE621743F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72407" t="66607" r="21542" b="22633"/>
            <a:stretch/>
          </p:blipFill>
          <p:spPr>
            <a:xfrm>
              <a:off x="4721090" y="3317480"/>
              <a:ext cx="567292" cy="661973"/>
            </a:xfrm>
            <a:prstGeom prst="rect">
              <a:avLst/>
            </a:prstGeom>
          </p:spPr>
        </p:pic>
        <p:sp>
          <p:nvSpPr>
            <p:cNvPr id="26" name="Trapezoid 25"/>
            <p:cNvSpPr/>
            <p:nvPr/>
          </p:nvSpPr>
          <p:spPr>
            <a:xfrm rot="1107367">
              <a:off x="3905726" y="4122663"/>
              <a:ext cx="422848" cy="1328595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Trapezoid 26"/>
            <p:cNvSpPr/>
            <p:nvPr/>
          </p:nvSpPr>
          <p:spPr>
            <a:xfrm rot="3446037">
              <a:off x="3744891" y="3927133"/>
              <a:ext cx="360968" cy="894550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Trapezoid 27"/>
            <p:cNvSpPr/>
            <p:nvPr/>
          </p:nvSpPr>
          <p:spPr>
            <a:xfrm rot="18787992">
              <a:off x="4560219" y="3993564"/>
              <a:ext cx="243623" cy="896081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3806" y="3482270"/>
              <a:ext cx="714063" cy="714063"/>
            </a:xfrm>
            <a:prstGeom prst="rect">
              <a:avLst/>
            </a:prstGeom>
          </p:spPr>
        </p:pic>
        <p:sp>
          <p:nvSpPr>
            <p:cNvPr id="30" name="Rounded Rectangle 29"/>
            <p:cNvSpPr/>
            <p:nvPr/>
          </p:nvSpPr>
          <p:spPr>
            <a:xfrm>
              <a:off x="3272506" y="3149488"/>
              <a:ext cx="107206" cy="11359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335250" y="2537929"/>
              <a:ext cx="107206" cy="11359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rapezoid 31"/>
            <p:cNvSpPr/>
            <p:nvPr/>
          </p:nvSpPr>
          <p:spPr>
            <a:xfrm rot="981355">
              <a:off x="3069553" y="3225004"/>
              <a:ext cx="243623" cy="896081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rapezoid 32"/>
            <p:cNvSpPr/>
            <p:nvPr/>
          </p:nvSpPr>
          <p:spPr>
            <a:xfrm rot="19714488">
              <a:off x="4641801" y="2503976"/>
              <a:ext cx="243623" cy="1381964"/>
            </a:xfrm>
            <a:prstGeom prst="trapezoid">
              <a:avLst>
                <a:gd name="adj" fmla="val 48460"/>
              </a:avLst>
            </a:prstGeom>
            <a:solidFill>
              <a:srgbClr val="7030A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 33"/>
            <p:cNvSpPr/>
            <p:nvPr/>
          </p:nvSpPr>
          <p:spPr>
            <a:xfrm rot="19848440">
              <a:off x="585714" y="1079359"/>
              <a:ext cx="4158557" cy="4271375"/>
            </a:xfrm>
            <a:custGeom>
              <a:avLst/>
              <a:gdLst>
                <a:gd name="connsiteX0" fmla="*/ 2265891 w 4158557"/>
                <a:gd name="connsiteY0" fmla="*/ 4882 h 4271375"/>
                <a:gd name="connsiteX1" fmla="*/ 3865737 w 4158557"/>
                <a:gd name="connsiteY1" fmla="*/ 3046758 h 4271375"/>
                <a:gd name="connsiteX2" fmla="*/ 3879837 w 4158557"/>
                <a:gd name="connsiteY2" fmla="*/ 3056013 h 4271375"/>
                <a:gd name="connsiteX3" fmla="*/ 4128951 w 4158557"/>
                <a:gd name="connsiteY3" fmla="*/ 3448327 h 4271375"/>
                <a:gd name="connsiteX4" fmla="*/ 4118858 w 4158557"/>
                <a:gd name="connsiteY4" fmla="*/ 3528031 h 4271375"/>
                <a:gd name="connsiteX5" fmla="*/ 4158557 w 4158557"/>
                <a:gd name="connsiteY5" fmla="*/ 3603513 h 4271375"/>
                <a:gd name="connsiteX6" fmla="*/ 4091837 w 4158557"/>
                <a:gd name="connsiteY6" fmla="*/ 3601608 h 4271375"/>
                <a:gd name="connsiteX7" fmla="*/ 4087018 w 4158557"/>
                <a:gd name="connsiteY7" fmla="*/ 3614200 h 4271375"/>
                <a:gd name="connsiteX8" fmla="*/ 2064951 w 4158557"/>
                <a:gd name="connsiteY8" fmla="*/ 4271375 h 4271375"/>
                <a:gd name="connsiteX9" fmla="*/ 11607 w 4158557"/>
                <a:gd name="connsiteY9" fmla="*/ 3532479 h 4271375"/>
                <a:gd name="connsiteX10" fmla="*/ 5593 w 4158557"/>
                <a:gd name="connsiteY10" fmla="*/ 3484988 h 4271375"/>
                <a:gd name="connsiteX11" fmla="*/ 0 w 4158557"/>
                <a:gd name="connsiteY11" fmla="*/ 3484828 h 4271375"/>
                <a:gd name="connsiteX12" fmla="*/ 4603 w 4158557"/>
                <a:gd name="connsiteY12" fmla="*/ 3477171 h 4271375"/>
                <a:gd name="connsiteX13" fmla="*/ 951 w 4158557"/>
                <a:gd name="connsiteY13" fmla="*/ 3448327 h 4271375"/>
                <a:gd name="connsiteX14" fmla="*/ 250064 w 4158557"/>
                <a:gd name="connsiteY14" fmla="*/ 3056014 h 4271375"/>
                <a:gd name="connsiteX15" fmla="*/ 262796 w 4158557"/>
                <a:gd name="connsiteY15" fmla="*/ 3047657 h 4271375"/>
                <a:gd name="connsiteX16" fmla="*/ 2094827 w 4158557"/>
                <a:gd name="connsiteY16" fmla="*/ 0 h 4271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58557" h="4271375">
                  <a:moveTo>
                    <a:pt x="2265891" y="4882"/>
                  </a:moveTo>
                  <a:lnTo>
                    <a:pt x="3865737" y="3046758"/>
                  </a:lnTo>
                  <a:lnTo>
                    <a:pt x="3879837" y="3056013"/>
                  </a:lnTo>
                  <a:cubicBezTo>
                    <a:pt x="4038708" y="3172634"/>
                    <a:pt x="4128951" y="3306278"/>
                    <a:pt x="4128951" y="3448327"/>
                  </a:cubicBezTo>
                  <a:lnTo>
                    <a:pt x="4118858" y="3528031"/>
                  </a:lnTo>
                  <a:lnTo>
                    <a:pt x="4158557" y="3603513"/>
                  </a:lnTo>
                  <a:lnTo>
                    <a:pt x="4091837" y="3601608"/>
                  </a:lnTo>
                  <a:lnTo>
                    <a:pt x="4087018" y="3614200"/>
                  </a:lnTo>
                  <a:cubicBezTo>
                    <a:pt x="3894557" y="3989249"/>
                    <a:pt x="3062378" y="4271375"/>
                    <a:pt x="2064951" y="4271375"/>
                  </a:cubicBezTo>
                  <a:cubicBezTo>
                    <a:pt x="996280" y="4271375"/>
                    <a:pt x="117305" y="3947506"/>
                    <a:pt x="11607" y="3532479"/>
                  </a:cubicBezTo>
                  <a:lnTo>
                    <a:pt x="5593" y="3484988"/>
                  </a:lnTo>
                  <a:lnTo>
                    <a:pt x="0" y="3484828"/>
                  </a:lnTo>
                  <a:lnTo>
                    <a:pt x="4603" y="3477171"/>
                  </a:lnTo>
                  <a:lnTo>
                    <a:pt x="951" y="3448327"/>
                  </a:lnTo>
                  <a:cubicBezTo>
                    <a:pt x="951" y="3306278"/>
                    <a:pt x="91194" y="3172634"/>
                    <a:pt x="250064" y="3056014"/>
                  </a:cubicBezTo>
                  <a:lnTo>
                    <a:pt x="262796" y="3047657"/>
                  </a:lnTo>
                  <a:lnTo>
                    <a:pt x="2094827" y="0"/>
                  </a:lnTo>
                  <a:close/>
                </a:path>
              </a:pathLst>
            </a:custGeom>
            <a:solidFill>
              <a:srgbClr val="0F7BBD">
                <a:alpha val="2549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103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DoD_CIO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D55121"/>
      </a:accent1>
      <a:accent2>
        <a:srgbClr val="38A48C"/>
      </a:accent2>
      <a:accent3>
        <a:srgbClr val="159097"/>
      </a:accent3>
      <a:accent4>
        <a:srgbClr val="00C4EC"/>
      </a:accent4>
      <a:accent5>
        <a:srgbClr val="1B557A"/>
      </a:accent5>
      <a:accent6>
        <a:srgbClr val="26265C"/>
      </a:accent6>
      <a:hlink>
        <a:srgbClr val="571C56"/>
      </a:hlink>
      <a:folHlink>
        <a:srgbClr val="808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D_CIO_Template_16x9_030620" id="{7940FCEC-E8E1-4D5A-B840-36A494AF87D6}" vid="{C99C22EF-2FE7-48AF-862D-744E9F8944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1_Office Theme</vt:lpstr>
      <vt:lpstr>DOD Supports Spectrum for 5G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 Supports Mid-band Spectrum for 5G– Deasy</dc:title>
  <dc:creator>Callahan, Joseph M (Joe) CTR OSD DOD CIO (USA)</dc:creator>
  <cp:lastModifiedBy>Callahan, Joseph M (Joe) CTR OSD DOD CIO (USA)</cp:lastModifiedBy>
  <cp:revision>23</cp:revision>
  <dcterms:created xsi:type="dcterms:W3CDTF">2020-05-01T17:50:01Z</dcterms:created>
  <dcterms:modified xsi:type="dcterms:W3CDTF">2020-05-03T20:28:11Z</dcterms:modified>
</cp:coreProperties>
</file>